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9" r:id="rId1"/>
  </p:sldMasterIdLst>
  <p:notesMasterIdLst>
    <p:notesMasterId r:id="rId19"/>
  </p:notesMasterIdLst>
  <p:sldIdLst>
    <p:sldId id="258" r:id="rId2"/>
    <p:sldId id="259" r:id="rId3"/>
    <p:sldId id="260" r:id="rId4"/>
    <p:sldId id="261" r:id="rId5"/>
    <p:sldId id="264" r:id="rId6"/>
    <p:sldId id="265" r:id="rId7"/>
    <p:sldId id="266" r:id="rId8"/>
    <p:sldId id="267" r:id="rId9"/>
    <p:sldId id="275" r:id="rId10"/>
    <p:sldId id="269" r:id="rId11"/>
    <p:sldId id="274" r:id="rId12"/>
    <p:sldId id="273" r:id="rId13"/>
    <p:sldId id="270" r:id="rId14"/>
    <p:sldId id="271" r:id="rId15"/>
    <p:sldId id="262" r:id="rId16"/>
    <p:sldId id="263" r:id="rId17"/>
    <p:sldId id="272" r:id="rId18"/>
  </p:sldIdLst>
  <p:sldSz cx="12192000" cy="6858000"/>
  <p:notesSz cx="6858000" cy="9144000"/>
  <p:embeddedFontLst>
    <p:embeddedFont>
      <p:font typeface="Algerian" panose="04020705040A02060702" pitchFamily="82" charset="0"/>
      <p:regular r:id="rId20"/>
    </p:embeddedFont>
    <p:embeddedFont>
      <p:font typeface="Trebuchet MS" panose="020B0603020202020204" pitchFamily="34" charset="0"/>
      <p:regular r:id="rId21"/>
      <p:bold r:id="rId22"/>
      <p:italic r:id="rId23"/>
      <p:boldItalic r:id="rId24"/>
    </p:embeddedFont>
    <p:embeddedFont>
      <p:font typeface="Wingdings 3" panose="05040102010807070707" pitchFamily="18" charset="2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iQokw7KOwuPja9AbKCt9DN3Q18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00A54E-834F-4520-A05E-84803D067048}">
  <a:tblStyle styleId="{8A00A54E-834F-4520-A05E-84803D06704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4322e47a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274322e47af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g274322e47af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1821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2404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7578ee80c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27578ee80c9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2" name="Google Shape;192;g27578ee80c9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7578ee80c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27578ee80c9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g27578ee80c9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578ee80c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27578ee80c9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g27578ee80c9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3ea53aac2a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3ea53aac2a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74322e47a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274322e47af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" name="Google Shape;185;g274322e47af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3ea53aac2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3ea53aac2a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3ea53aac2a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3ea53aac2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3ea53aac2a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23ea53aac2a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56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231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264912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1581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191259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6036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00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145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04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54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09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86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8816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49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5116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69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AG4tJc8Dl4-cNj9AfF7dFaV2pLA8zt5B/view?usp=sharin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74322e47af_0_10"/>
          <p:cNvSpPr txBox="1">
            <a:spLocks noGrp="1"/>
          </p:cNvSpPr>
          <p:nvPr>
            <p:ph type="title"/>
          </p:nvPr>
        </p:nvSpPr>
        <p:spPr>
          <a:xfrm>
            <a:off x="289560" y="5410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2100" b="1" dirty="0">
                <a:solidFill>
                  <a:srgbClr val="000000"/>
                </a:solidFill>
                <a:highlight>
                  <a:srgbClr val="F7F7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PROBLEM STATEMENT ANALYSIS :</a:t>
            </a:r>
            <a:endParaRPr sz="473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g274322e47af_0_10"/>
          <p:cNvSpPr txBox="1">
            <a:spLocks noGrp="1"/>
          </p:cNvSpPr>
          <p:nvPr>
            <p:ph idx="1"/>
          </p:nvPr>
        </p:nvSpPr>
        <p:spPr>
          <a:xfrm>
            <a:off x="610777" y="2046915"/>
            <a:ext cx="8596668" cy="41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00050" lvl="0" indent="-28575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Modern agriculture requires accurate and real-time data about soil and water conditions to optimize crop yields, conserve resources, and minimize environmental impact.</a:t>
            </a:r>
          </a:p>
          <a:p>
            <a:pPr marL="400050" lvl="0" indent="-28575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However, traditional methods of manual testing are time-consuming and may not provide the required granularity of data.</a:t>
            </a:r>
            <a:endParaRPr dirty="0"/>
          </a:p>
          <a:p>
            <a:pPr marL="400050" lvl="0" indent="-28575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 would assist in suggesting suitable crops and fertilizers based on the collected data through Machine learning.</a:t>
            </a:r>
            <a:endParaRPr dirty="0"/>
          </a:p>
          <a:p>
            <a:pPr marL="400050" lvl="0" indent="-28575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address this, we have developed an IoT-based(LoRa) Soil and Water Quality Monitoring Device that can accurately measure the required parameters. This device would be compact, easy to install, and capable of transmitting data to a central server.</a:t>
            </a:r>
            <a:endParaRPr dirty="0"/>
          </a:p>
          <a:p>
            <a:pPr marL="400050" lvl="0" indent="-28575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advantage of this system is that we can have ‘N’ number of nodes connected to a single Gateway.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dirty="0"/>
              <a:t>Web page Image(Index page):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C1111-C208-D297-B30B-5C36960FE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D18CA-D857-7AA3-0C2B-07F78CCE3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625554"/>
            <a:ext cx="8596669" cy="45435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dirty="0"/>
              <a:t>Web page Image(soil analysis):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C1111-C208-D297-B30B-5C36960FE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0" y="2160589"/>
            <a:ext cx="5252720" cy="388077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7D3BC-E450-4074-D10F-8FC2E8460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70" y="1505935"/>
            <a:ext cx="8035396" cy="488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98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dirty="0"/>
              <a:t>Web page Image:(water monitoring)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C1111-C208-D297-B30B-5C36960FE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1268411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E7E2D-0343-EC41-79C9-864E44F48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05" y="1849120"/>
            <a:ext cx="9328380" cy="359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23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Hardware Image:</a:t>
            </a:r>
            <a:endParaRPr/>
          </a:p>
        </p:txBody>
      </p:sp>
      <p:pic>
        <p:nvPicPr>
          <p:cNvPr id="249" name="Google Shape;249;p7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72414" y="2006353"/>
            <a:ext cx="8801588" cy="3960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Data traversing:</a:t>
            </a:r>
            <a:endParaRPr/>
          </a:p>
        </p:txBody>
      </p:sp>
      <p:pic>
        <p:nvPicPr>
          <p:cNvPr id="255" name="Google Shape;255;p8"/>
          <p:cNvPicPr preferRelativeResize="0">
            <a:picLocks noGrp="1"/>
          </p:cNvPicPr>
          <p:nvPr>
            <p:ph sz="half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78385" y="1619517"/>
            <a:ext cx="4022485" cy="217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8"/>
          <p:cNvPicPr preferRelativeResize="0">
            <a:picLocks noGrp="1"/>
          </p:cNvPicPr>
          <p:nvPr>
            <p:ph sz="half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4800870" y="3792246"/>
            <a:ext cx="4453467" cy="2270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7578ee80c9_0_28"/>
          <p:cNvSpPr txBox="1">
            <a:spLocks noGrp="1"/>
          </p:cNvSpPr>
          <p:nvPr>
            <p:ph type="title"/>
          </p:nvPr>
        </p:nvSpPr>
        <p:spPr>
          <a:xfrm>
            <a:off x="156232" y="870211"/>
            <a:ext cx="11360700" cy="12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1">
                <a:solidFill>
                  <a:srgbClr val="000000"/>
                </a:solidFill>
                <a:highlight>
                  <a:srgbClr val="F7F7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TECHNOLOGY / SKILL REQUIREMENT - CONTRIBUTOR MAPPING:</a:t>
            </a:r>
            <a:endParaRPr sz="2100" b="1">
              <a:solidFill>
                <a:srgbClr val="000000"/>
              </a:solidFill>
              <a:highlight>
                <a:srgbClr val="F7F7F8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50"/>
              <a:buFont typeface="Trebuchet MS"/>
              <a:buNone/>
            </a:pPr>
            <a:endParaRPr sz="26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95" name="Google Shape;195;g27578ee80c9_0_28"/>
          <p:cNvGraphicFramePr/>
          <p:nvPr/>
        </p:nvGraphicFramePr>
        <p:xfrm>
          <a:off x="424796" y="2117312"/>
          <a:ext cx="8996275" cy="3534100"/>
        </p:xfrm>
        <a:graphic>
          <a:graphicData uri="http://schemas.openxmlformats.org/drawingml/2006/table">
            <a:tbl>
              <a:tblPr>
                <a:noFill/>
                <a:tableStyleId>{8A00A54E-834F-4520-A05E-84803D067048}</a:tableStyleId>
              </a:tblPr>
              <a:tblGrid>
                <a:gridCol w="69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3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S.No</a:t>
                      </a:r>
                      <a:endParaRPr sz="16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Skills / Technologies Required for the project</a:t>
                      </a:r>
                      <a:endParaRPr sz="16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Team member’ s Name (</a:t>
                      </a: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Contributing the required skill / technology)</a:t>
                      </a:r>
                      <a:r>
                        <a:rPr lang="en-US" sz="16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6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82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1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LORA technology-hardware  (Electronics and Embedded C)                      </a:t>
                      </a:r>
                      <a:endParaRPr sz="16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YUVARAJ N</a:t>
                      </a:r>
                      <a:endParaRPr/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NARENDRA J</a:t>
                      </a:r>
                      <a:endParaRPr sz="16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82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2</a:t>
                      </a:r>
                      <a:endParaRPr sz="16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Machine learning (development of Algorithm)</a:t>
                      </a:r>
                      <a:endParaRPr sz="16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MALATHI M</a:t>
                      </a:r>
                      <a:endParaRPr/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ARJUN R</a:t>
                      </a:r>
                      <a:endParaRPr sz="16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8275"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6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Web development and 3-D Modeling</a:t>
                      </a:r>
                      <a:endParaRPr sz="16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VISHNU PRASATH S P</a:t>
                      </a:r>
                      <a:endParaRPr/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MANOJ PRABHU R</a:t>
                      </a:r>
                      <a:endParaRPr sz="16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675">
                <a:tc>
                  <a:txBody>
                    <a:bodyPr/>
                    <a:lstStyle/>
                    <a:p>
                      <a:pPr marL="4572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rebuchet MS"/>
                        <a:buNone/>
                      </a:pPr>
                      <a:endParaRPr sz="16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rebuchet MS"/>
                        <a:buNone/>
                      </a:pPr>
                      <a:endParaRPr sz="1600" b="1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rebuchet MS"/>
                        <a:buNone/>
                      </a:pPr>
                      <a:endParaRPr sz="1600" b="1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578ee80c9_0_35"/>
          <p:cNvSpPr txBox="1">
            <a:spLocks noGrp="1"/>
          </p:cNvSpPr>
          <p:nvPr>
            <p:ph type="title"/>
          </p:nvPr>
        </p:nvSpPr>
        <p:spPr>
          <a:xfrm>
            <a:off x="723900" y="1040703"/>
            <a:ext cx="105156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None/>
            </a:pPr>
            <a:r>
              <a:rPr lang="en-US" sz="21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GANTT CHART :</a:t>
            </a:r>
            <a:endParaRPr sz="210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Font typeface="Trebuchet MS"/>
              <a:buNone/>
            </a:pPr>
            <a:endParaRPr sz="155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g27578ee80c9_0_35"/>
          <p:cNvSpPr txBox="1">
            <a:spLocks noGrp="1"/>
          </p:cNvSpPr>
          <p:nvPr>
            <p:ph idx="1"/>
          </p:nvPr>
        </p:nvSpPr>
        <p:spPr>
          <a:xfrm>
            <a:off x="723900" y="1647492"/>
            <a:ext cx="8548788" cy="421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6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DEVELOPMENT:</a:t>
            </a:r>
            <a:endParaRPr sz="16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03" name="Google Shape;203;g27578ee80c9_0_35"/>
          <p:cNvGraphicFramePr/>
          <p:nvPr>
            <p:extLst>
              <p:ext uri="{D42A27DB-BD31-4B8C-83A1-F6EECF244321}">
                <p14:modId xmlns:p14="http://schemas.microsoft.com/office/powerpoint/2010/main" val="2888742159"/>
              </p:ext>
            </p:extLst>
          </p:nvPr>
        </p:nvGraphicFramePr>
        <p:xfrm>
          <a:off x="1146000" y="2818808"/>
          <a:ext cx="7330975" cy="2467350"/>
        </p:xfrm>
        <a:graphic>
          <a:graphicData uri="http://schemas.openxmlformats.org/drawingml/2006/table">
            <a:tbl>
              <a:tblPr>
                <a:noFill/>
                <a:tableStyleId>{8A00A54E-834F-4520-A05E-84803D067048}</a:tableStyleId>
              </a:tblPr>
              <a:tblGrid>
                <a:gridCol w="170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5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5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5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/>
                        <a:t>TASK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/>
                        <a:t>WEEK 1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/>
                        <a:t>WEEK 2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/>
                        <a:t>WEEK 3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/>
                        <a:t>WEEK 4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/>
                        <a:t>WEEK 5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/>
                        <a:t>Design 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FF0000"/>
                        </a:solidFill>
                        <a:highlight>
                          <a:srgbClr val="0000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rgbClr val="3F7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solidFill>
                            <a:srgbClr val="FF0000"/>
                          </a:solidFill>
                          <a:highlight>
                            <a:srgbClr val="0000FF"/>
                          </a:highlight>
                        </a:rPr>
                        <a:t> </a:t>
                      </a:r>
                      <a:endParaRPr sz="1100" b="0" i="0" u="none" strike="noStrike" cap="none">
                        <a:solidFill>
                          <a:srgbClr val="FF0000"/>
                        </a:solidFill>
                        <a:highlight>
                          <a:srgbClr val="0000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rgbClr val="3F7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/>
                        <a:t>Requirement 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/>
                        <a:t>Development 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rgbClr val="00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/>
                        <a:t>Testing 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/>
                        <a:t>Final Outcome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 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578ee80c9_0_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  </a:t>
            </a:r>
            <a:endParaRPr/>
          </a:p>
        </p:txBody>
      </p:sp>
      <p:sp>
        <p:nvSpPr>
          <p:cNvPr id="263" name="Google Shape;263;g27578ee80c9_0_4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en-US" sz="5000">
                <a:latin typeface="Algerian"/>
                <a:ea typeface="Algerian"/>
                <a:cs typeface="Algerian"/>
                <a:sym typeface="Algerian"/>
              </a:rPr>
              <a:t>THANK YOU </a:t>
            </a:r>
            <a:endParaRPr sz="5000"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"/>
          <p:cNvSpPr txBox="1">
            <a:spLocks noGrp="1"/>
          </p:cNvSpPr>
          <p:nvPr>
            <p:ph type="title"/>
          </p:nvPr>
        </p:nvSpPr>
        <p:spPr>
          <a:xfrm>
            <a:off x="677334" y="99134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None/>
            </a:pPr>
            <a:r>
              <a:rPr lang="en-US" sz="2100" b="1">
                <a:solidFill>
                  <a:srgbClr val="000000"/>
                </a:solidFill>
                <a:highlight>
                  <a:srgbClr val="F7F7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UNIQUENESS : </a:t>
            </a:r>
            <a:endParaRPr sz="2100"/>
          </a:p>
        </p:txBody>
      </p:sp>
      <p:pic>
        <p:nvPicPr>
          <p:cNvPr id="175" name="Google Shape;175;p3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47757" y="2072570"/>
            <a:ext cx="8596312" cy="3329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3ea53aac2a_1_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None/>
            </a:pPr>
            <a:r>
              <a:rPr lang="en-US" sz="2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AND METHODOLOGY :</a:t>
            </a:r>
            <a:endParaRPr/>
          </a:p>
        </p:txBody>
      </p:sp>
      <p:pic>
        <p:nvPicPr>
          <p:cNvPr id="181" name="Google Shape;181;g23ea53aac2a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25" y="1081325"/>
            <a:ext cx="8596800" cy="4985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71311-FEF6-EFC7-DF9B-640B1860AFF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66FF33">
                <a:alpha val="30196"/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>
            <a:off x="0" y="0"/>
            <a:ext cx="12192000" cy="6917671"/>
          </a:xfrm>
          <a:prstGeom prst="rect">
            <a:avLst/>
          </a:prstGeom>
        </p:spPr>
      </p:pic>
      <p:sp>
        <p:nvSpPr>
          <p:cNvPr id="187" name="Google Shape;187;g274322e47af_0_35"/>
          <p:cNvSpPr txBox="1">
            <a:spLocks noGrp="1"/>
          </p:cNvSpPr>
          <p:nvPr>
            <p:ph type="title"/>
          </p:nvPr>
        </p:nvSpPr>
        <p:spPr>
          <a:xfrm>
            <a:off x="409479" y="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 : </a:t>
            </a:r>
            <a:endParaRPr sz="1800" b="0" dirty="0"/>
          </a:p>
        </p:txBody>
      </p:sp>
      <p:sp>
        <p:nvSpPr>
          <p:cNvPr id="188" name="Google Shape;188;g274322e47af_0_35"/>
          <p:cNvSpPr txBox="1">
            <a:spLocks noGrp="1"/>
          </p:cNvSpPr>
          <p:nvPr>
            <p:ph idx="1"/>
          </p:nvPr>
        </p:nvSpPr>
        <p:spPr>
          <a:xfrm>
            <a:off x="677334" y="1034474"/>
            <a:ext cx="8937183" cy="557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Font typeface="Arial"/>
              <a:buChar char="•"/>
            </a:pPr>
            <a:r>
              <a:rPr lang="en-US" sz="6400" b="1" dirty="0">
                <a:latin typeface="Times New Roman"/>
                <a:ea typeface="Times New Roman"/>
                <a:cs typeface="Times New Roman"/>
                <a:sym typeface="Times New Roman"/>
              </a:rPr>
              <a:t>DEVELOPMENT PHASES: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Char char="✔"/>
            </a:pPr>
            <a:r>
              <a:rPr lang="en-US" sz="5600" b="1" dirty="0">
                <a:latin typeface="Times New Roman"/>
                <a:ea typeface="Times New Roman"/>
                <a:cs typeface="Times New Roman"/>
                <a:sym typeface="Times New Roman"/>
              </a:rPr>
              <a:t>Conceptual and planning: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 sz="5600" dirty="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1).Preliminary discussions on generation of idea and concepts related to the project.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 sz="5600" b="1" dirty="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</a:t>
            </a:r>
            <a:r>
              <a:rPr lang="en-US" sz="5600" dirty="0">
                <a:latin typeface="Times New Roman"/>
                <a:ea typeface="Times New Roman"/>
                <a:cs typeface="Times New Roman"/>
                <a:sym typeface="Times New Roman"/>
              </a:rPr>
              <a:t>2).Conducted market research to identify the needs and competitors. 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Char char="✔"/>
            </a:pPr>
            <a:r>
              <a:rPr lang="en-US" sz="5600" b="1" dirty="0">
                <a:latin typeface="Times New Roman"/>
                <a:ea typeface="Times New Roman"/>
                <a:cs typeface="Times New Roman"/>
                <a:sym typeface="Times New Roman"/>
              </a:rPr>
              <a:t>Design and prototyping: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 sz="5600" b="1" dirty="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</a:t>
            </a:r>
            <a:r>
              <a:rPr lang="en-US" sz="5600" dirty="0">
                <a:latin typeface="Times New Roman"/>
                <a:ea typeface="Times New Roman"/>
                <a:cs typeface="Times New Roman"/>
                <a:sym typeface="Times New Roman"/>
              </a:rPr>
              <a:t>1).Developed a  detailed system architecture and design specifications.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 sz="5600" dirty="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2).Designed a prototype of the platform, integrating core components.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Char char="✔"/>
            </a:pPr>
            <a:r>
              <a:rPr lang="en-US" sz="5600" b="1" dirty="0">
                <a:latin typeface="Times New Roman"/>
                <a:ea typeface="Times New Roman"/>
                <a:cs typeface="Times New Roman"/>
                <a:sym typeface="Times New Roman"/>
              </a:rPr>
              <a:t>Technology Integration: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 sz="5600" b="1" dirty="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</a:t>
            </a:r>
            <a:r>
              <a:rPr lang="en-US" sz="5600" dirty="0">
                <a:latin typeface="Times New Roman"/>
                <a:ea typeface="Times New Roman"/>
                <a:cs typeface="Times New Roman"/>
                <a:sym typeface="Times New Roman"/>
              </a:rPr>
              <a:t>1).Implemented the </a:t>
            </a:r>
            <a:r>
              <a:rPr lang="en-US" sz="5600" b="1" dirty="0">
                <a:latin typeface="Times New Roman"/>
                <a:ea typeface="Times New Roman"/>
                <a:cs typeface="Times New Roman"/>
                <a:sym typeface="Times New Roman"/>
              </a:rPr>
              <a:t>LoRa</a:t>
            </a:r>
            <a:r>
              <a:rPr lang="en-US" sz="5600" dirty="0">
                <a:latin typeface="Times New Roman"/>
                <a:ea typeface="Times New Roman"/>
                <a:cs typeface="Times New Roman"/>
                <a:sym typeface="Times New Roman"/>
              </a:rPr>
              <a:t> network integration for real-time data transmission.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 sz="5600" dirty="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2).Developed interfaces for connecting various sensors(</a:t>
            </a:r>
            <a:r>
              <a:rPr lang="en-US" sz="5600" dirty="0" err="1">
                <a:latin typeface="Times New Roman"/>
                <a:ea typeface="Times New Roman"/>
                <a:cs typeface="Times New Roman"/>
                <a:sym typeface="Times New Roman"/>
              </a:rPr>
              <a:t>NPK,pH,leaf,water</a:t>
            </a:r>
            <a:r>
              <a:rPr lang="en-US" sz="5600" dirty="0">
                <a:latin typeface="Times New Roman"/>
                <a:ea typeface="Times New Roman"/>
                <a:cs typeface="Times New Roman"/>
                <a:sym typeface="Times New Roman"/>
              </a:rPr>
              <a:t> ORP)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Char char="✔"/>
            </a:pPr>
            <a:r>
              <a:rPr lang="en-US" sz="5600" b="1" dirty="0">
                <a:latin typeface="Times New Roman"/>
                <a:ea typeface="Times New Roman"/>
                <a:cs typeface="Times New Roman"/>
                <a:sym typeface="Times New Roman"/>
              </a:rPr>
              <a:t>Data collection and crop suggestion Algorithm: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 sz="5600" b="1" dirty="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</a:t>
            </a:r>
            <a:r>
              <a:rPr lang="en-US" sz="5600" dirty="0">
                <a:latin typeface="Times New Roman"/>
                <a:ea typeface="Times New Roman"/>
                <a:cs typeface="Times New Roman"/>
                <a:sym typeface="Times New Roman"/>
              </a:rPr>
              <a:t>1).Ensuring the collection of Real time data and storing it for further analysis.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 sz="5600" dirty="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2).Development of </a:t>
            </a:r>
            <a:r>
              <a:rPr lang="en-US" sz="5600" b="1" dirty="0">
                <a:latin typeface="Times New Roman"/>
                <a:ea typeface="Times New Roman"/>
                <a:cs typeface="Times New Roman"/>
                <a:sym typeface="Times New Roman"/>
              </a:rPr>
              <a:t>Machine learning </a:t>
            </a:r>
            <a:r>
              <a:rPr lang="en-US" sz="5600" dirty="0">
                <a:latin typeface="Times New Roman"/>
                <a:ea typeface="Times New Roman"/>
                <a:cs typeface="Times New Roman"/>
                <a:sym typeface="Times New Roman"/>
              </a:rPr>
              <a:t>algorithms for real time data analysis for crop suggestion.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Char char="✔"/>
            </a:pPr>
            <a:r>
              <a:rPr lang="en-US" sz="5600" b="1" dirty="0">
                <a:latin typeface="Times New Roman"/>
                <a:ea typeface="Times New Roman"/>
                <a:cs typeface="Times New Roman"/>
                <a:sym typeface="Times New Roman"/>
              </a:rPr>
              <a:t>Automation and user-interface: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 sz="5600" dirty="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1).Development of a webpage which can visualize the Real time data along with the automated crop suggestion.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 sz="5600" dirty="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2).Water automation is also done with respect to the real time data received.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sz="5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 sz="4900" b="1" dirty="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 sz="4900" b="1" dirty="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endParaRPr dirty="0"/>
          </a:p>
          <a:p>
            <a:pPr marL="342900" lvl="0" indent="-320040" algn="l" rtl="0">
              <a:spcBef>
                <a:spcPts val="1000"/>
              </a:spcBef>
              <a:spcAft>
                <a:spcPts val="0"/>
              </a:spcAft>
              <a:buSzPct val="79999"/>
              <a:buFont typeface="Noto Sans Symbols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064" y="625245"/>
            <a:ext cx="8698354" cy="584111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"/>
          <p:cNvSpPr txBox="1"/>
          <p:nvPr/>
        </p:nvSpPr>
        <p:spPr>
          <a:xfrm>
            <a:off x="501064" y="387313"/>
            <a:ext cx="5384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EXPECTED FINAL OUTCOME :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Prototype Design: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"/>
          <p:cNvSpPr txBox="1">
            <a:spLocks noGrp="1"/>
          </p:cNvSpPr>
          <p:nvPr>
            <p:ph type="title"/>
          </p:nvPr>
        </p:nvSpPr>
        <p:spPr>
          <a:xfrm>
            <a:off x="234882" y="22488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dirty="0"/>
              <a:t>Demo video:</a:t>
            </a:r>
            <a:endParaRPr dirty="0"/>
          </a:p>
        </p:txBody>
      </p:sp>
      <p:sp>
        <p:nvSpPr>
          <p:cNvPr id="215" name="Google Shape;215;p5"/>
          <p:cNvSpPr txBox="1">
            <a:spLocks noGrp="1"/>
          </p:cNvSpPr>
          <p:nvPr>
            <p:ph idx="1"/>
          </p:nvPr>
        </p:nvSpPr>
        <p:spPr>
          <a:xfrm>
            <a:off x="677334" y="2880597"/>
            <a:ext cx="8596668" cy="5231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endParaRPr sz="2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Vj (4)">
            <a:hlinkClick r:id="" action="ppaction://media"/>
            <a:extLst>
              <a:ext uri="{FF2B5EF4-FFF2-40B4-BE49-F238E27FC236}">
                <a16:creationId xmlns:a16="http://schemas.microsoft.com/office/drawing/2014/main" id="{45FE816C-99E4-13F7-BEFF-569B72DFE3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2054" y="1396075"/>
            <a:ext cx="9424905" cy="40154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3ea53aac2a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 learning (train and test the data)</a:t>
            </a:r>
            <a:endParaRPr/>
          </a:p>
        </p:txBody>
      </p:sp>
      <p:pic>
        <p:nvPicPr>
          <p:cNvPr id="222" name="Google Shape;222;g23ea53aac2a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930500"/>
            <a:ext cx="7955335" cy="438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3ea53aac2a_1_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By using KNN algorithm got 99% accuracy</a:t>
            </a:r>
            <a:endParaRPr/>
          </a:p>
        </p:txBody>
      </p:sp>
      <p:pic>
        <p:nvPicPr>
          <p:cNvPr id="229" name="Google Shape;229;g23ea53aac2a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25" y="1930500"/>
            <a:ext cx="4953504" cy="13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3ea53aac2a_1_1"/>
          <p:cNvSpPr txBox="1"/>
          <p:nvPr/>
        </p:nvSpPr>
        <p:spPr>
          <a:xfrm>
            <a:off x="544325" y="3931532"/>
            <a:ext cx="10116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u="sng" dirty="0">
                <a:solidFill>
                  <a:srgbClr val="0000FF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COLAB FILE LINK</a:t>
            </a:r>
            <a:endParaRPr sz="3200" b="1" dirty="0">
              <a:solidFill>
                <a:srgbClr val="0000FF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7759F-CE1D-A628-2016-AC5319691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page Image(Login page):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23065-97EE-1383-6467-F834931B5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240" y="2336800"/>
            <a:ext cx="5720080" cy="327152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559AC-3EA6-9974-59BE-217661197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19799"/>
            <a:ext cx="8385386" cy="47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7585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63</TotalTime>
  <Words>511</Words>
  <Application>Microsoft Office PowerPoint</Application>
  <PresentationFormat>Widescreen</PresentationFormat>
  <Paragraphs>93</Paragraphs>
  <Slides>17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Times New Roman</vt:lpstr>
      <vt:lpstr>Noto Sans Symbols</vt:lpstr>
      <vt:lpstr>Wingdings 3</vt:lpstr>
      <vt:lpstr>Arial</vt:lpstr>
      <vt:lpstr>Calibri</vt:lpstr>
      <vt:lpstr>Trebuchet MS</vt:lpstr>
      <vt:lpstr>Algerian</vt:lpstr>
      <vt:lpstr>Facet</vt:lpstr>
      <vt:lpstr>PROBLEM STATEMENT ANALYSIS :</vt:lpstr>
      <vt:lpstr>UNIQUENESS : </vt:lpstr>
      <vt:lpstr>DESIGN AND METHODOLOGY :</vt:lpstr>
      <vt:lpstr>METHODOLOGY : </vt:lpstr>
      <vt:lpstr>PowerPoint Presentation</vt:lpstr>
      <vt:lpstr>Demo video:</vt:lpstr>
      <vt:lpstr>Machine learning (train and test the data)</vt:lpstr>
      <vt:lpstr>By using KNN algorithm got 99% accuracy</vt:lpstr>
      <vt:lpstr>Web page Image(Login page):</vt:lpstr>
      <vt:lpstr>Web page Image(Index page):</vt:lpstr>
      <vt:lpstr>Web page Image(soil analysis):</vt:lpstr>
      <vt:lpstr>Web page Image:(water monitoring)</vt:lpstr>
      <vt:lpstr>Hardware Image:</vt:lpstr>
      <vt:lpstr>Data traversing:</vt:lpstr>
      <vt:lpstr> TECHNOLOGY / SKILL REQUIREMENT - CONTRIBUTOR MAPPING: </vt:lpstr>
      <vt:lpstr>GANTT CHART : </vt:lpstr>
      <vt:lpstr>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VISHNU PRASATH</cp:lastModifiedBy>
  <cp:revision>3</cp:revision>
  <dcterms:created xsi:type="dcterms:W3CDTF">2022-07-16T10:39:01Z</dcterms:created>
  <dcterms:modified xsi:type="dcterms:W3CDTF">2024-07-21T05:42:33Z</dcterms:modified>
</cp:coreProperties>
</file>